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23" r:id="rId3"/>
    <p:sldId id="325" r:id="rId4"/>
    <p:sldId id="326" r:id="rId5"/>
    <p:sldId id="324" r:id="rId6"/>
    <p:sldId id="327" r:id="rId7"/>
    <p:sldId id="329" r:id="rId8"/>
    <p:sldId id="328" r:id="rId9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5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7BB0"/>
    <a:srgbClr val="003B7C"/>
    <a:srgbClr val="7E8DBA"/>
    <a:srgbClr val="005C9D"/>
    <a:srgbClr val="67AACD"/>
    <a:srgbClr val="4A4A49"/>
    <a:srgbClr val="005F9F"/>
    <a:srgbClr val="7FAED1"/>
    <a:srgbClr val="005691"/>
    <a:srgbClr val="009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51" autoAdjust="0"/>
    <p:restoredTop sz="94590" autoAdjust="0"/>
  </p:normalViewPr>
  <p:slideViewPr>
    <p:cSldViewPr>
      <p:cViewPr varScale="1">
        <p:scale>
          <a:sx n="146" d="100"/>
          <a:sy n="146" d="100"/>
        </p:scale>
        <p:origin x="496" y="168"/>
      </p:cViewPr>
      <p:guideLst>
        <p:guide orient="horz" pos="4247"/>
        <p:guide pos="56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4E20788-873A-441F-9466-EE3E03F9AA2E}" type="datetimeFigureOut">
              <a:rPr lang="de-DE"/>
              <a:pPr>
                <a:defRPr/>
              </a:pPr>
              <a:t>03.12.18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3F2B8B-7FCF-4ED8-A59B-CA4C88AE13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248472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5949280"/>
            <a:ext cx="2808362" cy="288925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Hier kann auch was stehen</a:t>
            </a:r>
            <a:endParaRPr lang="de-DE" dirty="0"/>
          </a:p>
        </p:txBody>
      </p:sp>
      <p:pic>
        <p:nvPicPr>
          <p:cNvPr id="23" name="Grafik 22" descr="image3_47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4644000" y="1414800"/>
            <a:ext cx="4495822" cy="4476750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 mit Wabe ohne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hseck 8"/>
          <p:cNvSpPr>
            <a:spLocks noChangeAspect="1"/>
          </p:cNvSpPr>
          <p:nvPr/>
        </p:nvSpPr>
        <p:spPr>
          <a:xfrm>
            <a:off x="684213" y="1484784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Sechseck 9"/>
          <p:cNvSpPr>
            <a:spLocks noChangeAspect="1"/>
          </p:cNvSpPr>
          <p:nvPr/>
        </p:nvSpPr>
        <p:spPr>
          <a:xfrm>
            <a:off x="684213" y="2205509"/>
            <a:ext cx="574675" cy="512763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Sechseck 10"/>
          <p:cNvSpPr>
            <a:spLocks noChangeAspect="1"/>
          </p:cNvSpPr>
          <p:nvPr/>
        </p:nvSpPr>
        <p:spPr>
          <a:xfrm>
            <a:off x="684213" y="2924647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Sechseck 11"/>
          <p:cNvSpPr>
            <a:spLocks noChangeAspect="1"/>
          </p:cNvSpPr>
          <p:nvPr/>
        </p:nvSpPr>
        <p:spPr>
          <a:xfrm>
            <a:off x="684213" y="3645372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Sechseck 12"/>
          <p:cNvSpPr>
            <a:spLocks noChangeAspect="1"/>
          </p:cNvSpPr>
          <p:nvPr/>
        </p:nvSpPr>
        <p:spPr>
          <a:xfrm>
            <a:off x="684213" y="4364509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Sechseck 13"/>
          <p:cNvSpPr>
            <a:spLocks noChangeAspect="1"/>
          </p:cNvSpPr>
          <p:nvPr/>
        </p:nvSpPr>
        <p:spPr>
          <a:xfrm>
            <a:off x="684213" y="5085234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6084888" y="3716338"/>
            <a:ext cx="3059112" cy="3141662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2803584 w 2812211"/>
              <a:gd name="connsiteY0" fmla="*/ 0 h 2441276"/>
              <a:gd name="connsiteX1" fmla="*/ 826592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3057112 w 3065739"/>
              <a:gd name="connsiteY0" fmla="*/ 0 h 2441276"/>
              <a:gd name="connsiteX1" fmla="*/ 1080120 w 3065739"/>
              <a:gd name="connsiteY1" fmla="*/ 0 h 2441276"/>
              <a:gd name="connsiteX2" fmla="*/ 0 w 3065739"/>
              <a:gd name="connsiteY2" fmla="*/ 1800200 h 2441276"/>
              <a:gd name="connsiteX3" fmla="*/ 753860 w 3065739"/>
              <a:gd name="connsiteY3" fmla="*/ 2441276 h 2441276"/>
              <a:gd name="connsiteX4" fmla="*/ 3065739 w 3065739"/>
              <a:gd name="connsiteY4" fmla="*/ 2441276 h 2441276"/>
              <a:gd name="connsiteX5" fmla="*/ 3057112 w 3065739"/>
              <a:gd name="connsiteY5" fmla="*/ 0 h 2441276"/>
              <a:gd name="connsiteX0" fmla="*/ 3057112 w 3065739"/>
              <a:gd name="connsiteY0" fmla="*/ 0 h 3140968"/>
              <a:gd name="connsiteX1" fmla="*/ 1080120 w 3065739"/>
              <a:gd name="connsiteY1" fmla="*/ 0 h 3140968"/>
              <a:gd name="connsiteX2" fmla="*/ 0 w 3065739"/>
              <a:gd name="connsiteY2" fmla="*/ 1800200 h 3140968"/>
              <a:gd name="connsiteX3" fmla="*/ 792088 w 3065739"/>
              <a:gd name="connsiteY3" fmla="*/ 3140968 h 3140968"/>
              <a:gd name="connsiteX4" fmla="*/ 3065739 w 3065739"/>
              <a:gd name="connsiteY4" fmla="*/ 2441276 h 3140968"/>
              <a:gd name="connsiteX5" fmla="*/ 3057112 w 3065739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792088 w 3059988"/>
              <a:gd name="connsiteY3" fmla="*/ 3140968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9988" h="3140968">
                <a:moveTo>
                  <a:pt x="3057112" y="0"/>
                </a:moveTo>
                <a:lnTo>
                  <a:pt x="1080120" y="0"/>
                </a:lnTo>
                <a:lnTo>
                  <a:pt x="0" y="1800200"/>
                </a:lnTo>
                <a:lnTo>
                  <a:pt x="792088" y="3140968"/>
                </a:lnTo>
                <a:lnTo>
                  <a:pt x="3059832" y="3140968"/>
                </a:lnTo>
                <a:cubicBezTo>
                  <a:pt x="3056956" y="2327209"/>
                  <a:pt x="3059988" y="813759"/>
                  <a:pt x="3057112" y="0"/>
                </a:cubicBezTo>
                <a:close/>
              </a:path>
            </a:pathLst>
          </a:cu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49217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6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221225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7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93233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8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365241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9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437249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2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509257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3044786C-4F14-4D8C-90AB-CE925652780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9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  <p:sp>
        <p:nvSpPr>
          <p:cNvPr id="20" name="Sechseck 19"/>
          <p:cNvSpPr>
            <a:spLocks noChangeAspect="1"/>
          </p:cNvSpPr>
          <p:nvPr userDrawn="1"/>
        </p:nvSpPr>
        <p:spPr>
          <a:xfrm>
            <a:off x="683568" y="5802362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1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58987" y="580970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enn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320480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3" name="Grafik 12" descr="image4_47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44000" y="1414800"/>
            <a:ext cx="4495800" cy="4391025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enn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320480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9" name="Grafik 8" descr="Powerpoint E.png"/>
          <p:cNvPicPr>
            <a:picLocks noChangeAspect="1"/>
          </p:cNvPicPr>
          <p:nvPr userDrawn="1"/>
        </p:nvPicPr>
        <p:blipFill>
          <a:blip r:embed="rId3" cstate="print"/>
          <a:srcRect r="13205"/>
          <a:stretch>
            <a:fillRect/>
          </a:stretch>
        </p:blipFill>
        <p:spPr>
          <a:xfrm>
            <a:off x="4644008" y="1412776"/>
            <a:ext cx="4499992" cy="4439327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enn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320480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10" name="Grafik 9" descr="Powerpoint F.png"/>
          <p:cNvPicPr>
            <a:picLocks noChangeAspect="1"/>
          </p:cNvPicPr>
          <p:nvPr userDrawn="1"/>
        </p:nvPicPr>
        <p:blipFill>
          <a:blip r:embed="rId3" cstate="print"/>
          <a:srcRect r="13130"/>
          <a:stretch>
            <a:fillRect/>
          </a:stretch>
        </p:blipFill>
        <p:spPr>
          <a:xfrm>
            <a:off x="4614614" y="1412776"/>
            <a:ext cx="4529386" cy="4464496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enn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320480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9" name="Grafik 8" descr="Powerpoint J.png"/>
          <p:cNvPicPr>
            <a:picLocks noChangeAspect="1"/>
          </p:cNvPicPr>
          <p:nvPr userDrawn="1"/>
        </p:nvPicPr>
        <p:blipFill>
          <a:blip r:embed="rId3" cstate="print"/>
          <a:srcRect r="14360"/>
          <a:stretch>
            <a:fillRect/>
          </a:stretch>
        </p:blipFill>
        <p:spPr>
          <a:xfrm>
            <a:off x="4631919" y="1412776"/>
            <a:ext cx="4512081" cy="4511336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eite mit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0" y="4017600"/>
            <a:ext cx="5837585" cy="2840400"/>
            <a:chOff x="0" y="4017600"/>
            <a:chExt cx="5837585" cy="2840400"/>
          </a:xfrm>
        </p:grpSpPr>
        <p:sp>
          <p:nvSpPr>
            <p:cNvPr id="8" name="bk object 18"/>
            <p:cNvSpPr/>
            <p:nvPr/>
          </p:nvSpPr>
          <p:spPr>
            <a:xfrm>
              <a:off x="2411760" y="4019550"/>
              <a:ext cx="3425825" cy="2838450"/>
            </a:xfrm>
            <a:custGeom>
              <a:avLst/>
              <a:gdLst/>
              <a:ahLst/>
              <a:cxnLst/>
              <a:rect l="l" t="t" r="r" b="b"/>
              <a:pathLst>
                <a:path w="3862704" h="3199765">
                  <a:moveTo>
                    <a:pt x="2896971" y="0"/>
                  </a:moveTo>
                  <a:lnTo>
                    <a:pt x="965657" y="0"/>
                  </a:lnTo>
                  <a:lnTo>
                    <a:pt x="0" y="1682178"/>
                  </a:lnTo>
                  <a:lnTo>
                    <a:pt x="871093" y="3199615"/>
                  </a:lnTo>
                  <a:lnTo>
                    <a:pt x="2991535" y="3199615"/>
                  </a:lnTo>
                  <a:lnTo>
                    <a:pt x="3862628" y="1682178"/>
                  </a:lnTo>
                  <a:lnTo>
                    <a:pt x="2896971" y="0"/>
                  </a:lnTo>
                </a:path>
              </a:pathLst>
            </a:custGeom>
            <a:solidFill>
              <a:srgbClr val="7FAED1"/>
            </a:solid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0" y="4017600"/>
              <a:ext cx="3563888" cy="2840400"/>
            </a:xfrm>
            <a:prstGeom prst="rect">
              <a:avLst/>
            </a:prstGeom>
            <a:solidFill>
              <a:srgbClr val="7FAE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2492897"/>
            <a:ext cx="4320480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Zwischen-Resümee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CB7582F4-B095-4FFF-A863-D6E506E1E2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3" hasCustomPrompt="1"/>
          </p:nvPr>
        </p:nvSpPr>
        <p:spPr>
          <a:xfrm>
            <a:off x="683568" y="4509120"/>
            <a:ext cx="4393133" cy="18002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Hier kommt ein Zwischenfazit hin</a:t>
            </a: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  <p:pic>
        <p:nvPicPr>
          <p:cNvPr id="20" name="Grafik 19" descr="image5_neu.png"/>
          <p:cNvPicPr>
            <a:picLocks noChangeAspect="1"/>
          </p:cNvPicPr>
          <p:nvPr userDrawn="1"/>
        </p:nvPicPr>
        <p:blipFill>
          <a:blip r:embed="rId3" cstate="print"/>
          <a:srcRect r="13228"/>
          <a:stretch>
            <a:fillRect/>
          </a:stretch>
        </p:blipFill>
        <p:spPr>
          <a:xfrm>
            <a:off x="4644000" y="1413272"/>
            <a:ext cx="4521379" cy="446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ischenseite mit Textf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2492897"/>
            <a:ext cx="4320480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Zwischen-Resümee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CB7582F4-B095-4FFF-A863-D6E506E1E2C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3" hasCustomPrompt="1"/>
          </p:nvPr>
        </p:nvSpPr>
        <p:spPr>
          <a:xfrm>
            <a:off x="683568" y="4509120"/>
            <a:ext cx="4393133" cy="18002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Hier kommt ein Zwischenfazit hin</a:t>
            </a: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  <p:pic>
        <p:nvPicPr>
          <p:cNvPr id="14" name="Grafik 13" descr="Powerpoint K.png"/>
          <p:cNvPicPr>
            <a:picLocks noChangeAspect="1"/>
          </p:cNvPicPr>
          <p:nvPr userDrawn="1"/>
        </p:nvPicPr>
        <p:blipFill>
          <a:blip r:embed="rId3" cstate="print"/>
          <a:srcRect r="13130"/>
          <a:stretch>
            <a:fillRect/>
          </a:stretch>
        </p:blipFill>
        <p:spPr>
          <a:xfrm>
            <a:off x="4614614" y="1412776"/>
            <a:ext cx="4529386" cy="4464496"/>
          </a:xfrm>
          <a:prstGeom prst="rect">
            <a:avLst/>
          </a:prstGeom>
        </p:spPr>
      </p:pic>
      <p:grpSp>
        <p:nvGrpSpPr>
          <p:cNvPr id="3" name="Gruppieren 16"/>
          <p:cNvGrpSpPr/>
          <p:nvPr userDrawn="1"/>
        </p:nvGrpSpPr>
        <p:grpSpPr>
          <a:xfrm>
            <a:off x="0" y="4017600"/>
            <a:ext cx="5837585" cy="2840400"/>
            <a:chOff x="0" y="4017600"/>
            <a:chExt cx="5837585" cy="2840400"/>
          </a:xfrm>
        </p:grpSpPr>
        <p:sp>
          <p:nvSpPr>
            <p:cNvPr id="8" name="bk object 18"/>
            <p:cNvSpPr/>
            <p:nvPr/>
          </p:nvSpPr>
          <p:spPr>
            <a:xfrm>
              <a:off x="2411760" y="4019550"/>
              <a:ext cx="3425825" cy="2838450"/>
            </a:xfrm>
            <a:custGeom>
              <a:avLst/>
              <a:gdLst/>
              <a:ahLst/>
              <a:cxnLst/>
              <a:rect l="l" t="t" r="r" b="b"/>
              <a:pathLst>
                <a:path w="3862704" h="3199765">
                  <a:moveTo>
                    <a:pt x="2896971" y="0"/>
                  </a:moveTo>
                  <a:lnTo>
                    <a:pt x="965657" y="0"/>
                  </a:lnTo>
                  <a:lnTo>
                    <a:pt x="0" y="1682178"/>
                  </a:lnTo>
                  <a:lnTo>
                    <a:pt x="871093" y="3199615"/>
                  </a:lnTo>
                  <a:lnTo>
                    <a:pt x="2991535" y="3199615"/>
                  </a:lnTo>
                  <a:lnTo>
                    <a:pt x="3862628" y="1682178"/>
                  </a:lnTo>
                  <a:lnTo>
                    <a:pt x="2896971" y="0"/>
                  </a:lnTo>
                </a:path>
              </a:pathLst>
            </a:custGeom>
            <a:solidFill>
              <a:srgbClr val="7FAED1"/>
            </a:solidFill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  <a:cs typeface="+mn-cs"/>
              </a:endParaRPr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0" y="4017600"/>
              <a:ext cx="3563888" cy="2840400"/>
            </a:xfrm>
            <a:prstGeom prst="rect">
              <a:avLst/>
            </a:prstGeom>
            <a:solidFill>
              <a:srgbClr val="7FAE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1" name="Inhaltsplatzhalter 14"/>
          <p:cNvSpPr>
            <a:spLocks noGrp="1"/>
          </p:cNvSpPr>
          <p:nvPr>
            <p:ph sz="quarter" idx="16" hasCustomPrompt="1"/>
          </p:nvPr>
        </p:nvSpPr>
        <p:spPr>
          <a:xfrm>
            <a:off x="683568" y="4509095"/>
            <a:ext cx="4393133" cy="1800225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Hier kommt ein Zwischenfazit hin</a:t>
            </a: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pPr lvl="0"/>
            <a:r>
              <a:rPr lang="de-DE" dirty="0" err="1">
                <a:solidFill>
                  <a:schemeClr val="bg1">
                    <a:lumMod val="95000"/>
                  </a:schemeClr>
                </a:solidFill>
              </a:rPr>
              <a:t>bla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264696" cy="79208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4644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Hier kann auch was stehen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W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6084888" y="3716338"/>
            <a:ext cx="3059112" cy="3141662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2803584 w 2812211"/>
              <a:gd name="connsiteY0" fmla="*/ 0 h 2441276"/>
              <a:gd name="connsiteX1" fmla="*/ 826592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3057112 w 3065739"/>
              <a:gd name="connsiteY0" fmla="*/ 0 h 2441276"/>
              <a:gd name="connsiteX1" fmla="*/ 1080120 w 3065739"/>
              <a:gd name="connsiteY1" fmla="*/ 0 h 2441276"/>
              <a:gd name="connsiteX2" fmla="*/ 0 w 3065739"/>
              <a:gd name="connsiteY2" fmla="*/ 1800200 h 2441276"/>
              <a:gd name="connsiteX3" fmla="*/ 753860 w 3065739"/>
              <a:gd name="connsiteY3" fmla="*/ 2441276 h 2441276"/>
              <a:gd name="connsiteX4" fmla="*/ 3065739 w 3065739"/>
              <a:gd name="connsiteY4" fmla="*/ 2441276 h 2441276"/>
              <a:gd name="connsiteX5" fmla="*/ 3057112 w 3065739"/>
              <a:gd name="connsiteY5" fmla="*/ 0 h 2441276"/>
              <a:gd name="connsiteX0" fmla="*/ 3057112 w 3065739"/>
              <a:gd name="connsiteY0" fmla="*/ 0 h 3140968"/>
              <a:gd name="connsiteX1" fmla="*/ 1080120 w 3065739"/>
              <a:gd name="connsiteY1" fmla="*/ 0 h 3140968"/>
              <a:gd name="connsiteX2" fmla="*/ 0 w 3065739"/>
              <a:gd name="connsiteY2" fmla="*/ 1800200 h 3140968"/>
              <a:gd name="connsiteX3" fmla="*/ 792088 w 3065739"/>
              <a:gd name="connsiteY3" fmla="*/ 3140968 h 3140968"/>
              <a:gd name="connsiteX4" fmla="*/ 3065739 w 3065739"/>
              <a:gd name="connsiteY4" fmla="*/ 2441276 h 3140968"/>
              <a:gd name="connsiteX5" fmla="*/ 3057112 w 3065739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792088 w 3059988"/>
              <a:gd name="connsiteY3" fmla="*/ 3140968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9988" h="3140968">
                <a:moveTo>
                  <a:pt x="3057112" y="0"/>
                </a:moveTo>
                <a:lnTo>
                  <a:pt x="1080120" y="0"/>
                </a:lnTo>
                <a:lnTo>
                  <a:pt x="0" y="1800200"/>
                </a:lnTo>
                <a:lnTo>
                  <a:pt x="792088" y="3140968"/>
                </a:lnTo>
                <a:lnTo>
                  <a:pt x="3059832" y="3140968"/>
                </a:lnTo>
                <a:cubicBezTo>
                  <a:pt x="3056956" y="2327209"/>
                  <a:pt x="3059988" y="813759"/>
                  <a:pt x="3057112" y="0"/>
                </a:cubicBezTo>
                <a:close/>
              </a:path>
            </a:pathLst>
          </a:cu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264696" cy="79208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4644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104456" cy="4680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805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716F4645-6849-4794-B0B4-0039B2A6EC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1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248472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5949280"/>
            <a:ext cx="2808362" cy="288925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Hier kann auch was stehen</a:t>
            </a:r>
            <a:endParaRPr lang="de-DE" dirty="0"/>
          </a:p>
        </p:txBody>
      </p:sp>
      <p:pic>
        <p:nvPicPr>
          <p:cNvPr id="17" name="Grafik 16" descr="Powerpoint D.png"/>
          <p:cNvPicPr>
            <a:picLocks noChangeAspect="1"/>
          </p:cNvPicPr>
          <p:nvPr userDrawn="1"/>
        </p:nvPicPr>
        <p:blipFill>
          <a:blip r:embed="rId3" cstate="print"/>
          <a:srcRect r="14487"/>
          <a:stretch>
            <a:fillRect/>
          </a:stretch>
        </p:blipFill>
        <p:spPr>
          <a:xfrm>
            <a:off x="4678020" y="1412776"/>
            <a:ext cx="4465980" cy="4471862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103439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9EE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132855"/>
            <a:ext cx="4104456" cy="40324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9EE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32855"/>
            <a:ext cx="4041775" cy="40324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buFont typeface="Arial" pitchFamily="34" charset="0"/>
              <a:buChar char="•"/>
              <a:defRPr sz="1800"/>
            </a:lvl2pPr>
            <a:lvl3pPr>
              <a:defRPr sz="1800"/>
            </a:lvl3pPr>
            <a:lvl4pPr>
              <a:buFont typeface="Arial" pitchFamily="34" charset="0"/>
              <a:buChar char="•"/>
              <a:defRPr sz="1800"/>
            </a:lvl4pPr>
            <a:lvl5pPr>
              <a:buFont typeface="Arial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6C682252-9D53-41E3-82C2-DC6F3EDED5F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0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84083-1086-4C36-AC27-B309D81B83A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0" y="1268413"/>
            <a:ext cx="9144000" cy="1008062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10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ihandform 11"/>
          <p:cNvSpPr/>
          <p:nvPr/>
        </p:nvSpPr>
        <p:spPr>
          <a:xfrm>
            <a:off x="6337300" y="4418013"/>
            <a:ext cx="2813050" cy="2441575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2211" h="2441276">
                <a:moveTo>
                  <a:pt x="2803584" y="0"/>
                </a:moveTo>
                <a:lnTo>
                  <a:pt x="940279" y="0"/>
                </a:lnTo>
                <a:lnTo>
                  <a:pt x="0" y="1656272"/>
                </a:lnTo>
                <a:lnTo>
                  <a:pt x="500332" y="2441276"/>
                </a:lnTo>
                <a:lnTo>
                  <a:pt x="2812211" y="2441276"/>
                </a:lnTo>
                <a:cubicBezTo>
                  <a:pt x="2809335" y="1627517"/>
                  <a:pt x="2806460" y="813759"/>
                  <a:pt x="2803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5724525" y="5157788"/>
            <a:ext cx="309562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latin typeface="Myriad Pro" pitchFamily="34" charset="0"/>
                <a:cs typeface="+mn-cs"/>
              </a:rPr>
              <a:t>SEAL Systems AG</a:t>
            </a:r>
            <a:br>
              <a:rPr lang="de-DE" sz="1400" b="1" dirty="0">
                <a:latin typeface="Myriad Pro" pitchFamily="34" charset="0"/>
                <a:cs typeface="+mn-cs"/>
              </a:rPr>
            </a:br>
            <a:r>
              <a:rPr lang="de-DE" sz="1400" b="1" dirty="0">
                <a:latin typeface="Myriad Pro" pitchFamily="34" charset="0"/>
                <a:cs typeface="+mn-cs"/>
              </a:rPr>
              <a:t>Lohmühlweg 4</a:t>
            </a:r>
            <a:br>
              <a:rPr lang="de-DE" sz="1400" b="1" dirty="0">
                <a:latin typeface="Myriad Pro" pitchFamily="34" charset="0"/>
                <a:cs typeface="+mn-cs"/>
              </a:rPr>
            </a:br>
            <a:r>
              <a:rPr lang="de-DE" sz="1400" b="1" dirty="0">
                <a:latin typeface="Myriad Pro" pitchFamily="34" charset="0"/>
                <a:cs typeface="+mn-cs"/>
              </a:rPr>
              <a:t>91341 Röttenbach</a:t>
            </a:r>
            <a:br>
              <a:rPr lang="de-DE" sz="1400" b="1" dirty="0">
                <a:latin typeface="Myriad Pro" pitchFamily="34" charset="0"/>
                <a:cs typeface="+mn-cs"/>
              </a:rPr>
            </a:br>
            <a:r>
              <a:rPr lang="de-DE" sz="1400" b="1" dirty="0">
                <a:latin typeface="Myriad Pro" pitchFamily="34" charset="0"/>
                <a:cs typeface="+mn-cs"/>
              </a:rPr>
              <a:t>www.sealsystems.de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11560" y="2708920"/>
            <a:ext cx="3744416" cy="936104"/>
          </a:xfrm>
        </p:spPr>
        <p:txBody>
          <a:bodyPr/>
          <a:lstStyle>
            <a:lvl1pPr algn="l">
              <a:defRPr sz="1600" b="0" cap="none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r>
              <a:rPr lang="de-DE" dirty="0"/>
              <a:t>Ansprechpartner</a:t>
            </a:r>
            <a:br>
              <a:rPr lang="de-DE" dirty="0"/>
            </a:br>
            <a:r>
              <a:rPr lang="de-DE" dirty="0"/>
              <a:t>Mailadresse</a:t>
            </a:r>
            <a:br>
              <a:rPr lang="de-DE" dirty="0"/>
            </a:br>
            <a:r>
              <a:rPr lang="de-DE" dirty="0"/>
              <a:t>Telefonnummer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4356100" y="2708275"/>
            <a:ext cx="1295400" cy="936625"/>
          </a:xfrm>
        </p:spPr>
        <p:txBody>
          <a:bodyPr/>
          <a:lstStyle>
            <a:lvl1pPr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26" name="Textplatzhalter 24"/>
          <p:cNvSpPr>
            <a:spLocks noGrp="1"/>
          </p:cNvSpPr>
          <p:nvPr>
            <p:ph type="body" sz="quarter" idx="26" hasCustomPrompt="1"/>
          </p:nvPr>
        </p:nvSpPr>
        <p:spPr>
          <a:xfrm>
            <a:off x="4355976" y="3861048"/>
            <a:ext cx="1295400" cy="936625"/>
          </a:xfrm>
        </p:spPr>
        <p:txBody>
          <a:bodyPr/>
          <a:lstStyle>
            <a:lvl1pPr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/>
              <a:t>Bild</a:t>
            </a:r>
          </a:p>
        </p:txBody>
      </p:sp>
      <p:sp>
        <p:nvSpPr>
          <p:cNvPr id="27" name="Textplatzhalter 24"/>
          <p:cNvSpPr>
            <a:spLocks noGrp="1"/>
          </p:cNvSpPr>
          <p:nvPr>
            <p:ph type="body" sz="quarter" idx="27" hasCustomPrompt="1"/>
          </p:nvPr>
        </p:nvSpPr>
        <p:spPr>
          <a:xfrm>
            <a:off x="4355976" y="5085184"/>
            <a:ext cx="1295400" cy="864617"/>
          </a:xfrm>
        </p:spPr>
        <p:txBody>
          <a:bodyPr/>
          <a:lstStyle>
            <a:lvl1pPr>
              <a:buNone/>
              <a:defRPr/>
            </a:lvl1pPr>
            <a:lvl4pPr marL="0" indent="0">
              <a:buNone/>
              <a:defRPr baseline="0"/>
            </a:lvl4pPr>
          </a:lstStyle>
          <a:p>
            <a:pPr lvl="0"/>
            <a:r>
              <a:rPr lang="de-DE" dirty="0"/>
              <a:t>Bild</a:t>
            </a:r>
          </a:p>
          <a:p>
            <a:pPr lvl="0"/>
            <a:endParaRPr lang="de-DE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28" hasCustomPrompt="1"/>
          </p:nvPr>
        </p:nvSpPr>
        <p:spPr>
          <a:xfrm>
            <a:off x="611188" y="3860801"/>
            <a:ext cx="3744912" cy="936352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de-DE" dirty="0"/>
              <a:t>Ansprechpartner</a:t>
            </a:r>
            <a:br>
              <a:rPr lang="de-DE" dirty="0"/>
            </a:br>
            <a:r>
              <a:rPr lang="de-DE" dirty="0"/>
              <a:t>Mailadresse</a:t>
            </a:r>
            <a:br>
              <a:rPr lang="de-DE" dirty="0"/>
            </a:br>
            <a:r>
              <a:rPr lang="de-DE" dirty="0"/>
              <a:t>Telefonnummer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611188" y="5084763"/>
            <a:ext cx="3744912" cy="864517"/>
          </a:xfr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de-DE" dirty="0"/>
              <a:t>Ansprechpartner</a:t>
            </a:r>
            <a:br>
              <a:rPr lang="de-DE" dirty="0"/>
            </a:br>
            <a:r>
              <a:rPr lang="de-DE" dirty="0"/>
              <a:t>Mailadresse</a:t>
            </a:r>
            <a:br>
              <a:rPr lang="de-DE" dirty="0"/>
            </a:br>
            <a:r>
              <a:rPr lang="de-DE" dirty="0"/>
              <a:t>Telefonnummer</a:t>
            </a:r>
          </a:p>
        </p:txBody>
      </p:sp>
      <p:pic>
        <p:nvPicPr>
          <p:cNvPr id="1026" name="Picture 2" descr="K:\marketing\Firmeninfos\Partner\SAP\Logos\Certified\2011\SAP_Certified_NetWeaver\RGB\SAPCerti_Int_SAPNetW_CG10_R_pos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564904"/>
            <a:ext cx="2160240" cy="405382"/>
          </a:xfrm>
          <a:prstGeom prst="rect">
            <a:avLst/>
          </a:prstGeom>
          <a:noFill/>
          <a:ln>
            <a:solidFill>
              <a:srgbClr val="4A4A49"/>
            </a:solidFill>
          </a:ln>
        </p:spPr>
      </p:pic>
      <p:pic>
        <p:nvPicPr>
          <p:cNvPr id="1027" name="Picture 3" descr="K:\marketing\Firmeninfos\Partner\SAP\Logos\Certified\Hana\SAP-HANA-certified-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7567" y="3110945"/>
            <a:ext cx="2746921" cy="390063"/>
          </a:xfrm>
          <a:prstGeom prst="rect">
            <a:avLst/>
          </a:prstGeom>
          <a:noFill/>
          <a:ln>
            <a:solidFill>
              <a:srgbClr val="4A4A49"/>
            </a:solidFill>
          </a:ln>
        </p:spPr>
      </p:pic>
      <p:pic>
        <p:nvPicPr>
          <p:cNvPr id="1030" name="Picture 6" descr="K:\marketing\Firmeninfos\Partner\SAP\Logos\2009\Partner\sap_partner_R_tm_p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404664"/>
            <a:ext cx="1060153" cy="638785"/>
          </a:xfrm>
          <a:prstGeom prst="rect">
            <a:avLst/>
          </a:prstGeom>
          <a:noFill/>
          <a:ln>
            <a:solidFill>
              <a:srgbClr val="4A4A49"/>
            </a:solidFill>
          </a:ln>
        </p:spPr>
      </p:pic>
      <p:pic>
        <p:nvPicPr>
          <p:cNvPr id="1031" name="Picture 7" descr="K:\marketing\Firmeninfos\Partner\Microsoft\Logos\Microsoft certified Partner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04664"/>
            <a:ext cx="1068669" cy="654991"/>
          </a:xfrm>
          <a:prstGeom prst="rect">
            <a:avLst/>
          </a:prstGeom>
          <a:noFill/>
          <a:ln>
            <a:solidFill>
              <a:srgbClr val="4A4A49"/>
            </a:solidFill>
          </a:ln>
        </p:spPr>
      </p:pic>
      <p:pic>
        <p:nvPicPr>
          <p:cNvPr id="1032" name="Picture 8" descr="K:\marketing\Firmeninfos\Partner\Siemens\partner_logo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04664"/>
            <a:ext cx="1546501" cy="666755"/>
          </a:xfrm>
          <a:prstGeom prst="rect">
            <a:avLst/>
          </a:prstGeom>
          <a:noFill/>
          <a:ln>
            <a:solidFill>
              <a:srgbClr val="4A4A49"/>
            </a:solidFill>
          </a:ln>
        </p:spPr>
      </p:pic>
      <p:sp>
        <p:nvSpPr>
          <p:cNvPr id="22" name="Datumsplatzhalter 21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33" hasCustomPrompt="1"/>
          </p:nvPr>
        </p:nvSpPr>
        <p:spPr>
          <a:xfrm>
            <a:off x="611560" y="1412776"/>
            <a:ext cx="4968875" cy="720725"/>
          </a:xfrm>
        </p:spPr>
        <p:txBody>
          <a:bodyPr/>
          <a:lstStyle>
            <a:lvl1pPr>
              <a:defRPr sz="4000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cap="small" baseline="0" dirty="0">
                <a:solidFill>
                  <a:schemeClr val="bg1"/>
                </a:solidFill>
              </a:rPr>
              <a:t>Wir sind für Sie da!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248472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5949280"/>
            <a:ext cx="2808362" cy="288925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pic>
        <p:nvPicPr>
          <p:cNvPr id="18" name="Grafik 17" descr="Powerpoint G.png"/>
          <p:cNvPicPr>
            <a:picLocks noChangeAspect="1"/>
          </p:cNvPicPr>
          <p:nvPr userDrawn="1"/>
        </p:nvPicPr>
        <p:blipFill>
          <a:blip r:embed="rId3" cstate="print"/>
          <a:srcRect r="13130"/>
          <a:stretch>
            <a:fillRect/>
          </a:stretch>
        </p:blipFill>
        <p:spPr>
          <a:xfrm>
            <a:off x="4614614" y="1412776"/>
            <a:ext cx="4529386" cy="4464496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248472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5949280"/>
            <a:ext cx="2808362" cy="288925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pic>
        <p:nvPicPr>
          <p:cNvPr id="10" name="Grafik 9" descr="Powerpoint H.png"/>
          <p:cNvPicPr>
            <a:picLocks noChangeAspect="1"/>
          </p:cNvPicPr>
          <p:nvPr userDrawn="1"/>
        </p:nvPicPr>
        <p:blipFill>
          <a:blip r:embed="rId3" cstate="print"/>
          <a:srcRect r="11815"/>
          <a:stretch>
            <a:fillRect/>
          </a:stretch>
        </p:blipFill>
        <p:spPr>
          <a:xfrm>
            <a:off x="4572000" y="1412776"/>
            <a:ext cx="4572000" cy="4439327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248472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5949280"/>
            <a:ext cx="2808362" cy="288925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pic>
        <p:nvPicPr>
          <p:cNvPr id="11" name="Grafik 10" descr="Powerpoint I.png"/>
          <p:cNvPicPr>
            <a:picLocks noChangeAspect="1"/>
          </p:cNvPicPr>
          <p:nvPr userDrawn="1"/>
        </p:nvPicPr>
        <p:blipFill>
          <a:blip r:embed="rId3" cstate="print"/>
          <a:srcRect r="11815"/>
          <a:stretch>
            <a:fillRect/>
          </a:stretch>
        </p:blipFill>
        <p:spPr>
          <a:xfrm>
            <a:off x="4572000" y="1412776"/>
            <a:ext cx="4572000" cy="4439327"/>
          </a:xfrm>
          <a:prstGeom prst="rect">
            <a:avLst/>
          </a:prstGeom>
        </p:spPr>
      </p:pic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Wabe zum selbstbefü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179388" y="188913"/>
            <a:ext cx="8785225" cy="6480175"/>
          </a:xfrm>
          <a:custGeom>
            <a:avLst/>
            <a:gdLst/>
            <a:ahLst/>
            <a:cxnLst/>
            <a:rect l="l" t="t" r="r" b="b"/>
            <a:pathLst>
              <a:path w="9684385" h="7200265">
                <a:moveTo>
                  <a:pt x="0" y="7199998"/>
                </a:moveTo>
                <a:lnTo>
                  <a:pt x="9684004" y="7199998"/>
                </a:lnTo>
                <a:lnTo>
                  <a:pt x="9684004" y="0"/>
                </a:lnTo>
                <a:lnTo>
                  <a:pt x="0" y="0"/>
                </a:lnTo>
                <a:lnTo>
                  <a:pt x="0" y="7199998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0" y="2320925"/>
            <a:ext cx="6421438" cy="1308100"/>
          </a:xfrm>
          <a:custGeom>
            <a:avLst/>
            <a:gdLst/>
            <a:ahLst/>
            <a:cxnLst/>
            <a:rect l="l" t="t" r="r" b="b"/>
            <a:pathLst>
              <a:path w="6421755" h="600075">
                <a:moveTo>
                  <a:pt x="0" y="599566"/>
                </a:moveTo>
                <a:lnTo>
                  <a:pt x="6421145" y="599566"/>
                </a:lnTo>
                <a:lnTo>
                  <a:pt x="6421145" y="0"/>
                </a:lnTo>
                <a:lnTo>
                  <a:pt x="0" y="0"/>
                </a:lnTo>
                <a:lnTo>
                  <a:pt x="0" y="599566"/>
                </a:lnTo>
                <a:close/>
              </a:path>
            </a:pathLst>
          </a:custGeom>
          <a:solidFill>
            <a:srgbClr val="4C4D4F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pic>
        <p:nvPicPr>
          <p:cNvPr id="6" name="Grafik 11" descr="SealSystem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5923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492897"/>
            <a:ext cx="4248472" cy="936104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4384576" cy="240432"/>
          </a:xfrm>
        </p:spPr>
        <p:txBody>
          <a:bodyPr>
            <a:noAutofit/>
          </a:bodyPr>
          <a:lstStyle>
            <a:lvl1pPr marL="0" indent="0" algn="l">
              <a:buNone/>
              <a:defRPr sz="1200" b="1">
                <a:solidFill>
                  <a:srgbClr val="009EE2"/>
                </a:solidFill>
                <a:latin typeface="Myriad Pro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868144" y="5949280"/>
            <a:ext cx="2808362" cy="288925"/>
          </a:xfrm>
        </p:spPr>
        <p:txBody>
          <a:bodyPr/>
          <a:lstStyle>
            <a:lvl1pPr algn="r">
              <a:buNone/>
              <a:defRPr b="1" baseline="0">
                <a:solidFill>
                  <a:srgbClr val="009EE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13" name="bk object 18"/>
          <p:cNvSpPr/>
          <p:nvPr userDrawn="1"/>
        </p:nvSpPr>
        <p:spPr>
          <a:xfrm>
            <a:off x="4644008" y="1414800"/>
            <a:ext cx="5184576" cy="4464496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noFill/>
          <a:ln>
            <a:solidFill>
              <a:srgbClr val="002060"/>
            </a:solidFill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8" name="bk object 18"/>
          <p:cNvSpPr/>
          <p:nvPr/>
        </p:nvSpPr>
        <p:spPr>
          <a:xfrm>
            <a:off x="2422525" y="4019550"/>
            <a:ext cx="3425825" cy="2838450"/>
          </a:xfrm>
          <a:custGeom>
            <a:avLst/>
            <a:gdLst/>
            <a:ahLst/>
            <a:cxnLst/>
            <a:rect l="l" t="t" r="r" b="b"/>
            <a:pathLst>
              <a:path w="3862704" h="3199765">
                <a:moveTo>
                  <a:pt x="2896971" y="0"/>
                </a:moveTo>
                <a:lnTo>
                  <a:pt x="965657" y="0"/>
                </a:lnTo>
                <a:lnTo>
                  <a:pt x="0" y="1682178"/>
                </a:lnTo>
                <a:lnTo>
                  <a:pt x="871093" y="3199615"/>
                </a:lnTo>
                <a:lnTo>
                  <a:pt x="2991535" y="3199615"/>
                </a:lnTo>
                <a:lnTo>
                  <a:pt x="3862628" y="1682178"/>
                </a:lnTo>
                <a:lnTo>
                  <a:pt x="2896971" y="0"/>
                </a:lnTo>
              </a:path>
            </a:pathLst>
          </a:custGeom>
          <a:solidFill>
            <a:srgbClr val="7FAED1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hseck 8"/>
          <p:cNvSpPr>
            <a:spLocks noChangeAspect="1"/>
          </p:cNvSpPr>
          <p:nvPr/>
        </p:nvSpPr>
        <p:spPr>
          <a:xfrm>
            <a:off x="684213" y="1485330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Sechseck 9"/>
          <p:cNvSpPr>
            <a:spLocks noChangeAspect="1"/>
          </p:cNvSpPr>
          <p:nvPr/>
        </p:nvSpPr>
        <p:spPr>
          <a:xfrm>
            <a:off x="684213" y="2204467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Sechseck 10"/>
          <p:cNvSpPr>
            <a:spLocks noChangeAspect="1"/>
          </p:cNvSpPr>
          <p:nvPr/>
        </p:nvSpPr>
        <p:spPr>
          <a:xfrm>
            <a:off x="684213" y="2925192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Sechseck 11"/>
          <p:cNvSpPr>
            <a:spLocks noChangeAspect="1"/>
          </p:cNvSpPr>
          <p:nvPr/>
        </p:nvSpPr>
        <p:spPr>
          <a:xfrm>
            <a:off x="684213" y="3644330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Sechseck 12"/>
          <p:cNvSpPr>
            <a:spLocks noChangeAspect="1"/>
          </p:cNvSpPr>
          <p:nvPr/>
        </p:nvSpPr>
        <p:spPr>
          <a:xfrm>
            <a:off x="684213" y="4365055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Sechseck 13"/>
          <p:cNvSpPr>
            <a:spLocks noChangeAspect="1"/>
          </p:cNvSpPr>
          <p:nvPr/>
        </p:nvSpPr>
        <p:spPr>
          <a:xfrm>
            <a:off x="684213" y="5085780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11188" y="1485330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1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11188" y="2204467"/>
            <a:ext cx="720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2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11188" y="2925192"/>
            <a:ext cx="720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3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1188" y="3644330"/>
            <a:ext cx="720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4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11188" y="4365055"/>
            <a:ext cx="720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5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11188" y="5085780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6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48478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6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220486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7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92494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8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364502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9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436510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2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508518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1AFB29EE-D97F-4A64-B11D-CD78FB9ECAB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4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  <p:sp>
        <p:nvSpPr>
          <p:cNvPr id="28" name="Sechseck 27"/>
          <p:cNvSpPr>
            <a:spLocks noChangeAspect="1"/>
          </p:cNvSpPr>
          <p:nvPr userDrawn="1"/>
        </p:nvSpPr>
        <p:spPr>
          <a:xfrm>
            <a:off x="684585" y="5805860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9" name="Textfeld 28"/>
          <p:cNvSpPr txBox="1"/>
          <p:nvPr userDrawn="1"/>
        </p:nvSpPr>
        <p:spPr>
          <a:xfrm>
            <a:off x="611560" y="5805860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7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0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580526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 ohne Zah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hseck 8"/>
          <p:cNvSpPr>
            <a:spLocks noChangeAspect="1"/>
          </p:cNvSpPr>
          <p:nvPr/>
        </p:nvSpPr>
        <p:spPr>
          <a:xfrm>
            <a:off x="684213" y="1485330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Sechseck 9"/>
          <p:cNvSpPr>
            <a:spLocks noChangeAspect="1"/>
          </p:cNvSpPr>
          <p:nvPr/>
        </p:nvSpPr>
        <p:spPr>
          <a:xfrm>
            <a:off x="684213" y="2204467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Sechseck 10"/>
          <p:cNvSpPr>
            <a:spLocks noChangeAspect="1"/>
          </p:cNvSpPr>
          <p:nvPr/>
        </p:nvSpPr>
        <p:spPr>
          <a:xfrm>
            <a:off x="684213" y="2925192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Sechseck 11"/>
          <p:cNvSpPr>
            <a:spLocks noChangeAspect="1"/>
          </p:cNvSpPr>
          <p:nvPr/>
        </p:nvSpPr>
        <p:spPr>
          <a:xfrm>
            <a:off x="684213" y="3644330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Sechseck 12"/>
          <p:cNvSpPr>
            <a:spLocks noChangeAspect="1"/>
          </p:cNvSpPr>
          <p:nvPr/>
        </p:nvSpPr>
        <p:spPr>
          <a:xfrm>
            <a:off x="684213" y="4365055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Sechseck 13"/>
          <p:cNvSpPr>
            <a:spLocks noChangeAspect="1"/>
          </p:cNvSpPr>
          <p:nvPr/>
        </p:nvSpPr>
        <p:spPr>
          <a:xfrm>
            <a:off x="684213" y="5085780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48478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6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220486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7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92494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8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364502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9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436510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2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508518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9" name="Sechseck 18"/>
          <p:cNvSpPr>
            <a:spLocks noChangeAspect="1"/>
          </p:cNvSpPr>
          <p:nvPr userDrawn="1"/>
        </p:nvSpPr>
        <p:spPr>
          <a:xfrm>
            <a:off x="683568" y="5796558"/>
            <a:ext cx="574675" cy="512762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0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58987" y="5795962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Hier kann auch was stehen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sfolie mit W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chseck 8"/>
          <p:cNvSpPr>
            <a:spLocks noChangeAspect="1"/>
          </p:cNvSpPr>
          <p:nvPr/>
        </p:nvSpPr>
        <p:spPr>
          <a:xfrm>
            <a:off x="684213" y="1484784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Sechseck 9"/>
          <p:cNvSpPr>
            <a:spLocks noChangeAspect="1"/>
          </p:cNvSpPr>
          <p:nvPr/>
        </p:nvSpPr>
        <p:spPr>
          <a:xfrm>
            <a:off x="684213" y="2205509"/>
            <a:ext cx="574675" cy="512763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Sechseck 10"/>
          <p:cNvSpPr>
            <a:spLocks noChangeAspect="1"/>
          </p:cNvSpPr>
          <p:nvPr/>
        </p:nvSpPr>
        <p:spPr>
          <a:xfrm>
            <a:off x="684213" y="2924647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Sechseck 11"/>
          <p:cNvSpPr>
            <a:spLocks noChangeAspect="1"/>
          </p:cNvSpPr>
          <p:nvPr/>
        </p:nvSpPr>
        <p:spPr>
          <a:xfrm>
            <a:off x="684213" y="3645372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Sechseck 12"/>
          <p:cNvSpPr>
            <a:spLocks noChangeAspect="1"/>
          </p:cNvSpPr>
          <p:nvPr/>
        </p:nvSpPr>
        <p:spPr>
          <a:xfrm>
            <a:off x="684213" y="4364509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Sechseck 13"/>
          <p:cNvSpPr>
            <a:spLocks noChangeAspect="1"/>
          </p:cNvSpPr>
          <p:nvPr/>
        </p:nvSpPr>
        <p:spPr>
          <a:xfrm>
            <a:off x="684213" y="5085234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Freihandform 14"/>
          <p:cNvSpPr/>
          <p:nvPr/>
        </p:nvSpPr>
        <p:spPr>
          <a:xfrm>
            <a:off x="6084888" y="3716338"/>
            <a:ext cx="3059112" cy="3141662"/>
          </a:xfrm>
          <a:custGeom>
            <a:avLst/>
            <a:gdLst>
              <a:gd name="connsiteX0" fmla="*/ 2803584 w 2812211"/>
              <a:gd name="connsiteY0" fmla="*/ 0 h 2441276"/>
              <a:gd name="connsiteX1" fmla="*/ 940279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2803584 w 2812211"/>
              <a:gd name="connsiteY0" fmla="*/ 0 h 2441276"/>
              <a:gd name="connsiteX1" fmla="*/ 826592 w 2812211"/>
              <a:gd name="connsiteY1" fmla="*/ 0 h 2441276"/>
              <a:gd name="connsiteX2" fmla="*/ 0 w 2812211"/>
              <a:gd name="connsiteY2" fmla="*/ 1656272 h 2441276"/>
              <a:gd name="connsiteX3" fmla="*/ 500332 w 2812211"/>
              <a:gd name="connsiteY3" fmla="*/ 2441276 h 2441276"/>
              <a:gd name="connsiteX4" fmla="*/ 2812211 w 2812211"/>
              <a:gd name="connsiteY4" fmla="*/ 2441276 h 2441276"/>
              <a:gd name="connsiteX5" fmla="*/ 2803584 w 2812211"/>
              <a:gd name="connsiteY5" fmla="*/ 0 h 2441276"/>
              <a:gd name="connsiteX0" fmla="*/ 3057112 w 3065739"/>
              <a:gd name="connsiteY0" fmla="*/ 0 h 2441276"/>
              <a:gd name="connsiteX1" fmla="*/ 1080120 w 3065739"/>
              <a:gd name="connsiteY1" fmla="*/ 0 h 2441276"/>
              <a:gd name="connsiteX2" fmla="*/ 0 w 3065739"/>
              <a:gd name="connsiteY2" fmla="*/ 1800200 h 2441276"/>
              <a:gd name="connsiteX3" fmla="*/ 753860 w 3065739"/>
              <a:gd name="connsiteY3" fmla="*/ 2441276 h 2441276"/>
              <a:gd name="connsiteX4" fmla="*/ 3065739 w 3065739"/>
              <a:gd name="connsiteY4" fmla="*/ 2441276 h 2441276"/>
              <a:gd name="connsiteX5" fmla="*/ 3057112 w 3065739"/>
              <a:gd name="connsiteY5" fmla="*/ 0 h 2441276"/>
              <a:gd name="connsiteX0" fmla="*/ 3057112 w 3065739"/>
              <a:gd name="connsiteY0" fmla="*/ 0 h 3140968"/>
              <a:gd name="connsiteX1" fmla="*/ 1080120 w 3065739"/>
              <a:gd name="connsiteY1" fmla="*/ 0 h 3140968"/>
              <a:gd name="connsiteX2" fmla="*/ 0 w 3065739"/>
              <a:gd name="connsiteY2" fmla="*/ 1800200 h 3140968"/>
              <a:gd name="connsiteX3" fmla="*/ 792088 w 3065739"/>
              <a:gd name="connsiteY3" fmla="*/ 3140968 h 3140968"/>
              <a:gd name="connsiteX4" fmla="*/ 3065739 w 3065739"/>
              <a:gd name="connsiteY4" fmla="*/ 2441276 h 3140968"/>
              <a:gd name="connsiteX5" fmla="*/ 3057112 w 3065739"/>
              <a:gd name="connsiteY5" fmla="*/ 0 h 3140968"/>
              <a:gd name="connsiteX0" fmla="*/ 3057112 w 3059988"/>
              <a:gd name="connsiteY0" fmla="*/ 0 h 3140968"/>
              <a:gd name="connsiteX1" fmla="*/ 1080120 w 3059988"/>
              <a:gd name="connsiteY1" fmla="*/ 0 h 3140968"/>
              <a:gd name="connsiteX2" fmla="*/ 0 w 3059988"/>
              <a:gd name="connsiteY2" fmla="*/ 1800200 h 3140968"/>
              <a:gd name="connsiteX3" fmla="*/ 792088 w 3059988"/>
              <a:gd name="connsiteY3" fmla="*/ 3140968 h 3140968"/>
              <a:gd name="connsiteX4" fmla="*/ 3059832 w 3059988"/>
              <a:gd name="connsiteY4" fmla="*/ 3140968 h 3140968"/>
              <a:gd name="connsiteX5" fmla="*/ 3057112 w 3059988"/>
              <a:gd name="connsiteY5" fmla="*/ 0 h 314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9988" h="3140968">
                <a:moveTo>
                  <a:pt x="3057112" y="0"/>
                </a:moveTo>
                <a:lnTo>
                  <a:pt x="1080120" y="0"/>
                </a:lnTo>
                <a:lnTo>
                  <a:pt x="0" y="1800200"/>
                </a:lnTo>
                <a:lnTo>
                  <a:pt x="792088" y="3140968"/>
                </a:lnTo>
                <a:lnTo>
                  <a:pt x="3059832" y="3140968"/>
                </a:lnTo>
                <a:cubicBezTo>
                  <a:pt x="3056956" y="2327209"/>
                  <a:pt x="3059988" y="813759"/>
                  <a:pt x="3057112" y="0"/>
                </a:cubicBezTo>
                <a:close/>
              </a:path>
            </a:pathLst>
          </a:custGeom>
          <a:solidFill>
            <a:srgbClr val="C9E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611188" y="1492722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11188" y="2211859"/>
            <a:ext cx="720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2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1188" y="2932584"/>
            <a:ext cx="7207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3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11188" y="3651722"/>
            <a:ext cx="720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4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11188" y="4372447"/>
            <a:ext cx="720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5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11188" y="5093172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latin typeface="+mn-lt"/>
                <a:cs typeface="+mn-cs"/>
              </a:rPr>
              <a:t>6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</p:spPr>
        <p:txBody>
          <a:bodyPr/>
          <a:lstStyle>
            <a:lvl1pPr>
              <a:defRPr baseline="0">
                <a:solidFill>
                  <a:srgbClr val="009EE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3"/>
          </p:nvPr>
        </p:nvSpPr>
        <p:spPr>
          <a:xfrm>
            <a:off x="1259632" y="149217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6" name="Textplatzhalter 34"/>
          <p:cNvSpPr>
            <a:spLocks noGrp="1"/>
          </p:cNvSpPr>
          <p:nvPr>
            <p:ph type="body" sz="quarter" idx="14"/>
          </p:nvPr>
        </p:nvSpPr>
        <p:spPr>
          <a:xfrm>
            <a:off x="1259632" y="221225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7" name="Textplatzhalter 34"/>
          <p:cNvSpPr>
            <a:spLocks noGrp="1"/>
          </p:cNvSpPr>
          <p:nvPr>
            <p:ph type="body" sz="quarter" idx="15"/>
          </p:nvPr>
        </p:nvSpPr>
        <p:spPr>
          <a:xfrm>
            <a:off x="1259632" y="293233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8" name="Textplatzhalter 34"/>
          <p:cNvSpPr>
            <a:spLocks noGrp="1"/>
          </p:cNvSpPr>
          <p:nvPr>
            <p:ph type="body" sz="quarter" idx="16"/>
          </p:nvPr>
        </p:nvSpPr>
        <p:spPr>
          <a:xfrm>
            <a:off x="1259632" y="365241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9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1259632" y="437249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2" name="Textplatzhalter 34"/>
          <p:cNvSpPr>
            <a:spLocks noGrp="1"/>
          </p:cNvSpPr>
          <p:nvPr>
            <p:ph type="body" sz="quarter" idx="18"/>
          </p:nvPr>
        </p:nvSpPr>
        <p:spPr>
          <a:xfrm>
            <a:off x="1259632" y="5092576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23" name="Fußzeilenplatzhalt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364281B8-BE59-45EC-BF92-8A1DD56ADB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5" name="Datumsplatzhalter 11"/>
          <p:cNvSpPr>
            <a:spLocks noGrp="1"/>
          </p:cNvSpPr>
          <p:nvPr>
            <p:ph type="dt" sz="half" idx="10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  <p:sp>
        <p:nvSpPr>
          <p:cNvPr id="26" name="Sechseck 25"/>
          <p:cNvSpPr>
            <a:spLocks noChangeAspect="1"/>
          </p:cNvSpPr>
          <p:nvPr userDrawn="1"/>
        </p:nvSpPr>
        <p:spPr>
          <a:xfrm>
            <a:off x="684585" y="5802362"/>
            <a:ext cx="574675" cy="514350"/>
          </a:xfrm>
          <a:prstGeom prst="hexagon">
            <a:avLst/>
          </a:prstGeom>
          <a:solidFill>
            <a:srgbClr val="C9E8F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7" name="Textfeld 26"/>
          <p:cNvSpPr txBox="1"/>
          <p:nvPr userDrawn="1"/>
        </p:nvSpPr>
        <p:spPr>
          <a:xfrm>
            <a:off x="611560" y="5810300"/>
            <a:ext cx="7207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>
                <a:latin typeface="+mn-lt"/>
                <a:cs typeface="+mn-cs"/>
              </a:rPr>
              <a:t>7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28" name="Textplatzhalter 34"/>
          <p:cNvSpPr>
            <a:spLocks noGrp="1"/>
          </p:cNvSpPr>
          <p:nvPr>
            <p:ph type="body" sz="quarter" idx="22"/>
          </p:nvPr>
        </p:nvSpPr>
        <p:spPr>
          <a:xfrm>
            <a:off x="1260004" y="5809704"/>
            <a:ext cx="7272808" cy="504254"/>
          </a:xfrm>
        </p:spPr>
        <p:txBody>
          <a:bodyPr>
            <a:normAutofit/>
          </a:bodyPr>
          <a:lstStyle>
            <a:lvl1pPr>
              <a:buNone/>
              <a:defRPr sz="2400" baseline="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/>
          <p:cNvSpPr/>
          <p:nvPr/>
        </p:nvSpPr>
        <p:spPr>
          <a:xfrm>
            <a:off x="179388" y="188913"/>
            <a:ext cx="8785225" cy="992187"/>
          </a:xfrm>
          <a:custGeom>
            <a:avLst/>
            <a:gdLst/>
            <a:ahLst/>
            <a:cxnLst/>
            <a:rect l="l" t="t" r="r" b="b"/>
            <a:pathLst>
              <a:path w="9684385" h="993140">
                <a:moveTo>
                  <a:pt x="0" y="992797"/>
                </a:moveTo>
                <a:lnTo>
                  <a:pt x="9684004" y="992797"/>
                </a:lnTo>
                <a:lnTo>
                  <a:pt x="9684004" y="0"/>
                </a:lnTo>
                <a:lnTo>
                  <a:pt x="0" y="0"/>
                </a:lnTo>
                <a:lnTo>
                  <a:pt x="0" y="992797"/>
                </a:lnTo>
                <a:close/>
              </a:path>
            </a:pathLst>
          </a:custGeom>
          <a:solidFill>
            <a:srgbClr val="E9E9EA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6265044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67545" y="1484784"/>
            <a:ext cx="8208144" cy="445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Hier kann auch was stehen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Myriad Pro" pitchFamily="34" charset="0"/>
                <a:cs typeface="+mn-cs"/>
              </a:defRPr>
            </a:lvl1pPr>
          </a:lstStyle>
          <a:p>
            <a:pPr>
              <a:defRPr/>
            </a:pPr>
            <a:fld id="{716F4645-6849-4794-B0B4-0039B2A6EC5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2" name="Grafik 8" descr="SealSystems_Logo.pn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948488" y="404813"/>
            <a:ext cx="181451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11"/>
          <p:cNvSpPr>
            <a:spLocks noGrp="1"/>
          </p:cNvSpPr>
          <p:nvPr>
            <p:ph type="dt" sz="half" idx="2"/>
          </p:nvPr>
        </p:nvSpPr>
        <p:spPr>
          <a:xfrm>
            <a:off x="467544" y="6356350"/>
            <a:ext cx="2016125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bg1">
                    <a:lumMod val="65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7" r:id="rId2"/>
    <p:sldLayoutId id="2147483698" r:id="rId3"/>
    <p:sldLayoutId id="2147483701" r:id="rId4"/>
    <p:sldLayoutId id="2147483702" r:id="rId5"/>
    <p:sldLayoutId id="2147483696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9" r:id="rId12"/>
    <p:sldLayoutId id="2147483700" r:id="rId13"/>
    <p:sldLayoutId id="2147483703" r:id="rId14"/>
    <p:sldLayoutId id="2147483694" r:id="rId15"/>
    <p:sldLayoutId id="2147483704" r:id="rId16"/>
    <p:sldLayoutId id="2147483689" r:id="rId17"/>
    <p:sldLayoutId id="2147483690" r:id="rId18"/>
    <p:sldLayoutId id="2147483691" r:id="rId19"/>
    <p:sldLayoutId id="2147483692" r:id="rId20"/>
    <p:sldLayoutId id="2147483680" r:id="rId21"/>
    <p:sldLayoutId id="2147483693" r:id="rId2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small">
          <a:solidFill>
            <a:srgbClr val="009EE2"/>
          </a:solidFill>
          <a:latin typeface="Myriad Pro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9EE2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ventionalcommits.org/en/v1.0.0-beta.2/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Pull </a:t>
            </a:r>
            <a:r>
              <a:rPr lang="de-DE" dirty="0" err="1">
                <a:latin typeface="+mj-lt"/>
              </a:rPr>
              <a:t>Requests</a:t>
            </a:r>
            <a:r>
              <a:rPr lang="de-DE" dirty="0">
                <a:latin typeface="+mj-lt"/>
              </a:rPr>
              <a:t> &amp; Patches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P5 Lab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E081D4E-9E10-2842-827B-ED2440FAAA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j-lt"/>
              </a:rPr>
              <a:t>Michael Scherer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Release mittels PR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P5 Lab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CB7582F4-B095-4FFF-A863-D6E506E1E2C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016125" cy="365125"/>
          </a:xfrm>
        </p:spPr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686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85F6E-95E3-BC46-8B8E-FC606382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Release mittels Pull Request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9A122-1D1B-1F42-9AEC-D4589033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Rückblick</a:t>
            </a:r>
          </a:p>
          <a:p>
            <a:r>
              <a:rPr lang="de-DE" dirty="0"/>
              <a:t>Services wurden von Entwicklern lokal </a:t>
            </a:r>
            <a:r>
              <a:rPr lang="de-DE" dirty="0" err="1"/>
              <a:t>released</a:t>
            </a:r>
            <a:endParaRPr lang="de-DE" dirty="0"/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Nicht jede Änderung hatte ein Release zur Folge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Erfolg von Tests war abhängig von lokaler Umgebung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Ältere Änderungen oft nicht bei Versionierung berücksichtigt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b="1" dirty="0"/>
              <a:t>Heute</a:t>
            </a:r>
            <a:endParaRPr lang="de-DE" dirty="0"/>
          </a:p>
          <a:p>
            <a:pPr marL="0" indent="0"/>
            <a:r>
              <a:rPr lang="de-DE" dirty="0"/>
              <a:t>Release erfolgt über CI-Pipeline</a:t>
            </a:r>
          </a:p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Frage: Wie weiß der CI-Server, welche Version das Release haben soll?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669215-566C-A041-B86D-2DF681A9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A258CA-FAF5-D746-9B69-6EA6F2DF8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071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85F6E-95E3-BC46-8B8E-FC606382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Release mittels Pull Request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9A122-1D1B-1F42-9AEC-D4589033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b="1" dirty="0"/>
              <a:t>Antwort:</a:t>
            </a:r>
            <a:r>
              <a:rPr lang="de-DE" dirty="0"/>
              <a:t> </a:t>
            </a:r>
            <a:r>
              <a:rPr lang="de-DE" dirty="0" err="1"/>
              <a:t>Semantic</a:t>
            </a:r>
            <a:r>
              <a:rPr lang="de-DE" dirty="0"/>
              <a:t> Release / </a:t>
            </a:r>
            <a:r>
              <a:rPr lang="de-DE" dirty="0" err="1"/>
              <a:t>Conventional</a:t>
            </a:r>
            <a:r>
              <a:rPr lang="de-DE" dirty="0"/>
              <a:t> Commit Messages</a:t>
            </a:r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Jede Änderung, die ein neues Release triggern soll, muss eine Commit-Message in einem </a:t>
            </a:r>
            <a:r>
              <a:rPr lang="de-DE" dirty="0">
                <a:hlinkClick r:id="rId2"/>
              </a:rPr>
              <a:t>bestimmten Format</a:t>
            </a:r>
            <a:r>
              <a:rPr lang="de-DE" dirty="0"/>
              <a:t> enthalten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Dadurch wird festgelegt, ob die Änderung ein </a:t>
            </a:r>
            <a:r>
              <a:rPr lang="de-DE" dirty="0" err="1"/>
              <a:t>Bugfix</a:t>
            </a:r>
            <a:r>
              <a:rPr lang="de-DE" dirty="0"/>
              <a:t>, Feature oder </a:t>
            </a:r>
            <a:r>
              <a:rPr lang="de-DE" dirty="0" err="1"/>
              <a:t>Breaking</a:t>
            </a:r>
            <a:r>
              <a:rPr lang="de-DE" dirty="0"/>
              <a:t> Change 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CI-Server scannt alle </a:t>
            </a:r>
            <a:r>
              <a:rPr lang="de-DE" dirty="0" err="1"/>
              <a:t>Commits</a:t>
            </a:r>
            <a:r>
              <a:rPr lang="de-DE" dirty="0"/>
              <a:t> seit letztem Release und ermittelt neue Versionsnummer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Wird auch für die Release Notes verwendet: </a:t>
            </a:r>
            <a:r>
              <a:rPr lang="de-DE" dirty="0" err="1"/>
              <a:t>Approve</a:t>
            </a:r>
            <a:r>
              <a:rPr lang="de-DE" dirty="0"/>
              <a:t> von </a:t>
            </a:r>
            <a:r>
              <a:rPr lang="de-DE" dirty="0" err="1"/>
              <a:t>Docs</a:t>
            </a:r>
            <a:r>
              <a:rPr lang="de-DE" dirty="0"/>
              <a:t>-Team!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b="1" dirty="0"/>
              <a:t>Problem: </a:t>
            </a:r>
            <a:r>
              <a:rPr lang="de-DE" dirty="0"/>
              <a:t>Format muss genau eingehalten werden!</a:t>
            </a:r>
          </a:p>
          <a:p>
            <a:pPr marL="0" indent="0"/>
            <a:endParaRPr lang="de-DE" dirty="0"/>
          </a:p>
          <a:p>
            <a:pPr marL="0" indent="0"/>
            <a:r>
              <a:rPr lang="de-DE" dirty="0" err="1"/>
              <a:t>Merge</a:t>
            </a:r>
            <a:r>
              <a:rPr lang="de-DE" dirty="0"/>
              <a:t> eines Pull Request erfolgt durch einen Bot, der korrekte Message erzeugt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669215-566C-A041-B86D-2DF681A9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A258CA-FAF5-D746-9B69-6EA6F2DF8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25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6A8F1-90EA-8F4B-B379-63317850C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Demo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8CD1FA-B62B-744C-B354-695EB5EA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82F4-B095-4FFF-A863-D6E506E1E2CB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896ABB-1156-A042-8E19-5D80458E51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Release mittels Pull Request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FC6D1F-0CFF-0A4E-81A9-51DCD60885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19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85F6E-95E3-BC46-8B8E-FC606382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Patch älterer Releases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9A122-1D1B-1F42-9AEC-D4589033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Ein </a:t>
            </a:r>
            <a:r>
              <a:rPr lang="de-DE" dirty="0" err="1"/>
              <a:t>Bugfix</a:t>
            </a:r>
            <a:r>
              <a:rPr lang="de-DE" dirty="0"/>
              <a:t> muss auf eine ältere Version zurückportiert werden</a:t>
            </a:r>
          </a:p>
          <a:p>
            <a:endParaRPr lang="de-DE" dirty="0"/>
          </a:p>
          <a:p>
            <a:pPr marL="0" indent="0"/>
            <a:r>
              <a:rPr lang="de-DE" dirty="0"/>
              <a:t>Service: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Nur notwendig, wenn sich Major oder Minor Version geändert hat!</a:t>
            </a:r>
            <a:br>
              <a:rPr lang="de-DE" dirty="0"/>
            </a:br>
            <a:r>
              <a:rPr lang="de-DE" dirty="0"/>
              <a:t>Sonst neueste Patch Version verwenden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Letzte veröffentlichte Version auschecken (Tag)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Branch</a:t>
            </a:r>
            <a:r>
              <a:rPr lang="de-DE" dirty="0"/>
              <a:t> erstellen nach dem Muster </a:t>
            </a:r>
            <a:r>
              <a:rPr lang="de-DE" b="1" dirty="0"/>
              <a:t>&lt;Major&gt;.&lt;Minor&gt;.x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Neuen </a:t>
            </a:r>
            <a:r>
              <a:rPr lang="de-DE" dirty="0" err="1"/>
              <a:t>Branch</a:t>
            </a:r>
            <a:r>
              <a:rPr lang="de-DE" dirty="0"/>
              <a:t> für Fehlerbeseitigung erstellen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Mittels Pull Request ein neues Patch Release erstellen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669215-566C-A041-B86D-2DF681A9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A258CA-FAF5-D746-9B69-6EA6F2DF8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64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585F6E-95E3-BC46-8B8E-FC606382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Patch älterer Releases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09A122-1D1B-1F42-9AEC-D4589033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Ein </a:t>
            </a:r>
            <a:r>
              <a:rPr lang="de-DE" dirty="0" err="1"/>
              <a:t>Bugfix</a:t>
            </a:r>
            <a:r>
              <a:rPr lang="de-DE" dirty="0"/>
              <a:t> muss auf eine ältere Version zurückportiert werden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r>
              <a:rPr lang="de-DE" dirty="0"/>
              <a:t>Bundle: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Branch</a:t>
            </a:r>
            <a:r>
              <a:rPr lang="de-DE" dirty="0"/>
              <a:t> erstellen nach dem Muster </a:t>
            </a:r>
            <a:r>
              <a:rPr lang="de-DE" b="1" dirty="0"/>
              <a:t>&lt;Major&gt;.&lt;Minor&gt;.&lt;Patch&gt;.x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Manuell die </a:t>
            </a:r>
            <a:r>
              <a:rPr lang="de-DE" dirty="0" err="1"/>
              <a:t>Dependencies</a:t>
            </a:r>
            <a:r>
              <a:rPr lang="de-DE" dirty="0"/>
              <a:t> in der </a:t>
            </a:r>
            <a:r>
              <a:rPr lang="de-DE" dirty="0" err="1">
                <a:latin typeface="Consolas" panose="020B0609020204030204" pitchFamily="49" charset="0"/>
                <a:cs typeface="Consolas" panose="020B0609020204030204" pitchFamily="49" charset="0"/>
              </a:rPr>
              <a:t>package.json</a:t>
            </a:r>
            <a:r>
              <a:rPr lang="de-DE" dirty="0"/>
              <a:t> ändern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Staging</a:t>
            </a:r>
            <a:r>
              <a:rPr lang="de-DE" dirty="0"/>
              <a:t> ist noch nicht dafür angepasst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  <a:p>
            <a:pPr marL="0" indent="0"/>
            <a:endParaRPr lang="de-DE" dirty="0"/>
          </a:p>
          <a:p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669215-566C-A041-B86D-2DF681A9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A258CA-FAF5-D746-9B69-6EA6F2DF89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6F4645-6849-4794-B0B4-0039B2A6EC5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048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D6A8F1-90EA-8F4B-B379-63317850C1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Demo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D8CD1FA-B62B-744C-B354-695EB5EA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582F4-B095-4FFF-A863-D6E506E1E2CB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F896ABB-1156-A042-8E19-5D80458E51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Patch eines älteres Service Releases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FC6D1F-0CFF-0A4E-81A9-51DCD60885E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A2021E4-9E21-4D05-8E8B-D1B6B4550C8A}" type="datetime1">
              <a:rPr lang="de-DE" smtClean="0"/>
              <a:pPr>
                <a:defRPr/>
              </a:pPr>
              <a:t>03.12.18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6022605"/>
      </p:ext>
    </p:extLst>
  </p:cSld>
  <p:clrMapOvr>
    <a:masterClrMapping/>
  </p:clrMapOvr>
</p:sld>
</file>

<file path=ppt/theme/theme1.xml><?xml version="1.0" encoding="utf-8"?>
<a:theme xmlns:a="http://schemas.openxmlformats.org/drawingml/2006/main" name="SEAL_4zu3">
  <a:themeElements>
    <a:clrScheme name="SEAL System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9EE2"/>
      </a:accent1>
      <a:accent2>
        <a:srgbClr val="C9E8FB"/>
      </a:accent2>
      <a:accent3>
        <a:srgbClr val="005F9F"/>
      </a:accent3>
      <a:accent4>
        <a:srgbClr val="003E75"/>
      </a:accent4>
      <a:accent5>
        <a:srgbClr val="4A4A49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Myriad Pro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SEAL_4zu3</Template>
  <TotalTime>0</TotalTime>
  <Words>250</Words>
  <Application>Microsoft Macintosh PowerPoint</Application>
  <PresentationFormat>Bildschirmpräsentation (4:3)</PresentationFormat>
  <Paragraphs>74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Consolas</vt:lpstr>
      <vt:lpstr>Myriad Pro</vt:lpstr>
      <vt:lpstr>SEAL_4zu3</vt:lpstr>
      <vt:lpstr>Pull Requests &amp; Patches</vt:lpstr>
      <vt:lpstr>Release mittels PR</vt:lpstr>
      <vt:lpstr>Release mittels Pull Request</vt:lpstr>
      <vt:lpstr>Release mittels Pull Request</vt:lpstr>
      <vt:lpstr>Demo</vt:lpstr>
      <vt:lpstr>Patch älterer Releases</vt:lpstr>
      <vt:lpstr>Patch älterer Releases</vt:lpstr>
      <vt:lpstr>Demo</vt:lpstr>
    </vt:vector>
  </TitlesOfParts>
  <Company>SEAL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neuen SEAL Systems Powerpoint-Vorlagen</dc:title>
  <dc:creator>Michael Scherer</dc:creator>
  <cp:lastModifiedBy>Scherer, Michael</cp:lastModifiedBy>
  <cp:revision>71</cp:revision>
  <cp:lastPrinted>2016-01-28T09:42:33Z</cp:lastPrinted>
  <dcterms:created xsi:type="dcterms:W3CDTF">2018-05-08T08:31:59Z</dcterms:created>
  <dcterms:modified xsi:type="dcterms:W3CDTF">2018-12-03T10:20:32Z</dcterms:modified>
</cp:coreProperties>
</file>